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93" r:id="rId2"/>
  </p:sldMasterIdLst>
  <p:notesMasterIdLst>
    <p:notesMasterId r:id="rId36"/>
  </p:notesMasterIdLst>
  <p:sldIdLst>
    <p:sldId id="256" r:id="rId3"/>
    <p:sldId id="265" r:id="rId4"/>
    <p:sldId id="317" r:id="rId5"/>
    <p:sldId id="315" r:id="rId6"/>
    <p:sldId id="316" r:id="rId7"/>
    <p:sldId id="266" r:id="rId8"/>
    <p:sldId id="318" r:id="rId9"/>
    <p:sldId id="319" r:id="rId10"/>
    <p:sldId id="313" r:id="rId11"/>
    <p:sldId id="320" r:id="rId12"/>
    <p:sldId id="324" r:id="rId13"/>
    <p:sldId id="321" r:id="rId14"/>
    <p:sldId id="326" r:id="rId15"/>
    <p:sldId id="341" r:id="rId16"/>
    <p:sldId id="342" r:id="rId17"/>
    <p:sldId id="325" r:id="rId18"/>
    <p:sldId id="327" r:id="rId19"/>
    <p:sldId id="328" r:id="rId20"/>
    <p:sldId id="329" r:id="rId21"/>
    <p:sldId id="330" r:id="rId22"/>
    <p:sldId id="331" r:id="rId23"/>
    <p:sldId id="332" r:id="rId24"/>
    <p:sldId id="322" r:id="rId25"/>
    <p:sldId id="333" r:id="rId26"/>
    <p:sldId id="334" r:id="rId27"/>
    <p:sldId id="323" r:id="rId28"/>
    <p:sldId id="335" r:id="rId29"/>
    <p:sldId id="336" r:id="rId30"/>
    <p:sldId id="337" r:id="rId31"/>
    <p:sldId id="338" r:id="rId32"/>
    <p:sldId id="339" r:id="rId33"/>
    <p:sldId id="340" r:id="rId34"/>
    <p:sldId id="306" r:id="rId35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26F"/>
    <a:srgbClr val="717171"/>
    <a:srgbClr val="C0A353"/>
    <a:srgbClr val="A40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A7A95E-4FF0-498A-8759-00F4F1DFCA6E}" v="53" dt="2023-03-08T02:32:26.459"/>
    <p1510:client id="{9B0D20D1-BEDC-4C84-B11B-3DA6A3348E8B}" v="38" dt="2023-03-08T02:31:19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69685" autoAdjust="0"/>
  </p:normalViewPr>
  <p:slideViewPr>
    <p:cSldViewPr snapToGrid="0">
      <p:cViewPr varScale="1">
        <p:scale>
          <a:sx n="57" d="100"/>
          <a:sy n="57" d="100"/>
        </p:scale>
        <p:origin x="20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형원" userId="1b908aed-ce2c-4d9c-988b-127e29156110" providerId="ADAL" clId="{59E57F5C-3253-49E3-A45E-4E7992F19F41}"/>
    <pc:docChg chg="custSel modMainMaster">
      <pc:chgData name="김형원" userId="1b908aed-ce2c-4d9c-988b-127e29156110" providerId="ADAL" clId="{59E57F5C-3253-49E3-A45E-4E7992F19F41}" dt="2023-03-08T02:34:04.523" v="0" actId="478"/>
      <pc:docMkLst>
        <pc:docMk/>
      </pc:docMkLst>
      <pc:sldMasterChg chg="modSldLayout">
        <pc:chgData name="김형원" userId="1b908aed-ce2c-4d9c-988b-127e29156110" providerId="ADAL" clId="{59E57F5C-3253-49E3-A45E-4E7992F19F41}" dt="2023-03-08T02:34:04.523" v="0" actId="478"/>
        <pc:sldMasterMkLst>
          <pc:docMk/>
          <pc:sldMasterMk cId="1098852319" sldId="2147483678"/>
        </pc:sldMasterMkLst>
        <pc:sldLayoutChg chg="delSp mod">
          <pc:chgData name="김형원" userId="1b908aed-ce2c-4d9c-988b-127e29156110" providerId="ADAL" clId="{59E57F5C-3253-49E3-A45E-4E7992F19F41}" dt="2023-03-08T02:34:04.523" v="0" actId="478"/>
          <pc:sldLayoutMkLst>
            <pc:docMk/>
            <pc:sldMasterMk cId="1098852319" sldId="2147483678"/>
            <pc:sldLayoutMk cId="4059851847" sldId="2147483690"/>
          </pc:sldLayoutMkLst>
          <pc:spChg chg="del">
            <ac:chgData name="김형원" userId="1b908aed-ce2c-4d9c-988b-127e29156110" providerId="ADAL" clId="{59E57F5C-3253-49E3-A45E-4E7992F19F41}" dt="2023-03-08T02:34:04.523" v="0" actId="478"/>
            <ac:spMkLst>
              <pc:docMk/>
              <pc:sldMasterMk cId="1098852319" sldId="2147483678"/>
              <pc:sldLayoutMk cId="4059851847" sldId="2147483690"/>
              <ac:spMk id="12" creationId="{2A04DF3E-F47A-4D9C-2058-94EAE01745B2}"/>
            </ac:spMkLst>
          </pc:spChg>
        </pc:sldLayoutChg>
      </pc:sldMasterChg>
    </pc:docChg>
  </pc:docChgLst>
  <pc:docChgLst>
    <pc:chgData name="게스트 사용자" userId="S::urn:spo:anon#d7bf03adf034a994d3f32c14b9a4017d61e5f40a5ce1793ded68f864038f4e61::" providerId="AD" clId="Web-{97A7A95E-4FF0-498A-8759-00F4F1DFCA6E}"/>
    <pc:docChg chg="addSld modSld sldOrd">
      <pc:chgData name="게스트 사용자" userId="S::urn:spo:anon#d7bf03adf034a994d3f32c14b9a4017d61e5f40a5ce1793ded68f864038f4e61::" providerId="AD" clId="Web-{97A7A95E-4FF0-498A-8759-00F4F1DFCA6E}" dt="2023-03-08T02:32:26.459" v="35" actId="20577"/>
      <pc:docMkLst>
        <pc:docMk/>
      </pc:docMkLst>
      <pc:sldChg chg="add replId">
        <pc:chgData name="게스트 사용자" userId="S::urn:spo:anon#d7bf03adf034a994d3f32c14b9a4017d61e5f40a5ce1793ded68f864038f4e61::" providerId="AD" clId="Web-{97A7A95E-4FF0-498A-8759-00F4F1DFCA6E}" dt="2023-03-08T02:30:18.050" v="0"/>
        <pc:sldMkLst>
          <pc:docMk/>
          <pc:sldMk cId="841852153" sldId="261"/>
        </pc:sldMkLst>
      </pc:sldChg>
      <pc:sldChg chg="modSp add">
        <pc:chgData name="게스트 사용자" userId="S::urn:spo:anon#d7bf03adf034a994d3f32c14b9a4017d61e5f40a5ce1793ded68f864038f4e61::" providerId="AD" clId="Web-{97A7A95E-4FF0-498A-8759-00F4F1DFCA6E}" dt="2023-03-08T02:32:26.459" v="35" actId="20577"/>
        <pc:sldMkLst>
          <pc:docMk/>
          <pc:sldMk cId="1764115006" sldId="262"/>
        </pc:sldMkLst>
        <pc:spChg chg="mod">
          <ac:chgData name="게스트 사용자" userId="S::urn:spo:anon#d7bf03adf034a994d3f32c14b9a4017d61e5f40a5ce1793ded68f864038f4e61::" providerId="AD" clId="Web-{97A7A95E-4FF0-498A-8759-00F4F1DFCA6E}" dt="2023-03-08T02:32:26.459" v="35" actId="20577"/>
          <ac:spMkLst>
            <pc:docMk/>
            <pc:sldMk cId="1764115006" sldId="262"/>
            <ac:spMk id="5" creationId="{94C21833-5FFE-5463-5995-D961FBEDE199}"/>
          </ac:spMkLst>
        </pc:spChg>
      </pc:sldChg>
      <pc:sldChg chg="addSp modSp add ord replId">
        <pc:chgData name="게스트 사용자" userId="S::urn:spo:anon#d7bf03adf034a994d3f32c14b9a4017d61e5f40a5ce1793ded68f864038f4e61::" providerId="AD" clId="Web-{97A7A95E-4FF0-498A-8759-00F4F1DFCA6E}" dt="2023-03-08T02:31:34.755" v="33" actId="20577"/>
        <pc:sldMkLst>
          <pc:docMk/>
          <pc:sldMk cId="1268008601" sldId="263"/>
        </pc:sldMkLst>
        <pc:spChg chg="add mod">
          <ac:chgData name="게스트 사용자" userId="S::urn:spo:anon#d7bf03adf034a994d3f32c14b9a4017d61e5f40a5ce1793ded68f864038f4e61::" providerId="AD" clId="Web-{97A7A95E-4FF0-498A-8759-00F4F1DFCA6E}" dt="2023-03-08T02:31:34.755" v="33" actId="20577"/>
          <ac:spMkLst>
            <pc:docMk/>
            <pc:sldMk cId="1268008601" sldId="263"/>
            <ac:spMk id="6" creationId="{05912ED0-5FDD-0324-17B5-DED9262DB36F}"/>
          </ac:spMkLst>
        </pc:spChg>
        <pc:picChg chg="add mod">
          <ac:chgData name="게스트 사용자" userId="S::urn:spo:anon#d7bf03adf034a994d3f32c14b9a4017d61e5f40a5ce1793ded68f864038f4e61::" providerId="AD" clId="Web-{97A7A95E-4FF0-498A-8759-00F4F1DFCA6E}" dt="2023-03-08T02:30:52.332" v="5" actId="1076"/>
          <ac:picMkLst>
            <pc:docMk/>
            <pc:sldMk cId="1268008601" sldId="263"/>
            <ac:picMk id="3" creationId="{4C471373-3148-8526-ECDB-52E07361D777}"/>
          </ac:picMkLst>
        </pc:picChg>
        <pc:picChg chg="add mod">
          <ac:chgData name="게스트 사용자" userId="S::urn:spo:anon#d7bf03adf034a994d3f32c14b9a4017d61e5f40a5ce1793ded68f864038f4e61::" providerId="AD" clId="Web-{97A7A95E-4FF0-498A-8759-00F4F1DFCA6E}" dt="2023-03-08T02:31:05.692" v="10" actId="1076"/>
          <ac:picMkLst>
            <pc:docMk/>
            <pc:sldMk cId="1268008601" sldId="263"/>
            <ac:picMk id="4" creationId="{8DEA2131-DD69-7B39-53F0-80094EE1DC73}"/>
          </ac:picMkLst>
        </pc:picChg>
        <pc:picChg chg="add mod">
          <ac:chgData name="게스트 사용자" userId="S::urn:spo:anon#d7bf03adf034a994d3f32c14b9a4017d61e5f40a5ce1793ded68f864038f4e61::" providerId="AD" clId="Web-{97A7A95E-4FF0-498A-8759-00F4F1DFCA6E}" dt="2023-03-08T02:31:07.411" v="11" actId="1076"/>
          <ac:picMkLst>
            <pc:docMk/>
            <pc:sldMk cId="1268008601" sldId="263"/>
            <ac:picMk id="5" creationId="{0FBB891F-3C52-2C32-7D75-972B3F2829DD}"/>
          </ac:picMkLst>
        </pc:picChg>
      </pc:sldChg>
      <pc:sldMasterChg chg="addSldLayout">
        <pc:chgData name="게스트 사용자" userId="S::urn:spo:anon#d7bf03adf034a994d3f32c14b9a4017d61e5f40a5ce1793ded68f864038f4e61::" providerId="AD" clId="Web-{97A7A95E-4FF0-498A-8759-00F4F1DFCA6E}" dt="2023-03-08T02:30:24.910" v="1"/>
        <pc:sldMasterMkLst>
          <pc:docMk/>
          <pc:sldMasterMk cId="1098852319" sldId="2147483678"/>
        </pc:sldMasterMkLst>
        <pc:sldLayoutChg chg="add">
          <pc:chgData name="게스트 사용자" userId="S::urn:spo:anon#d7bf03adf034a994d3f32c14b9a4017d61e5f40a5ce1793ded68f864038f4e61::" providerId="AD" clId="Web-{97A7A95E-4FF0-498A-8759-00F4F1DFCA6E}" dt="2023-03-08T02:30:24.910" v="1"/>
          <pc:sldLayoutMkLst>
            <pc:docMk/>
            <pc:sldMasterMk cId="1098852319" sldId="2147483678"/>
            <pc:sldLayoutMk cId="2029224453" sldId="2147483692"/>
          </pc:sldLayoutMkLst>
        </pc:sldLayoutChg>
      </pc:sldMasterChg>
    </pc:docChg>
  </pc:docChgLst>
  <pc:docChgLst>
    <pc:chgData name="게스트 사용자" userId="S::urn:spo:anon#d7bf03adf034a994d3f32c14b9a4017d61e5f40a5ce1793ded68f864038f4e61::" providerId="AD" clId="Web-{9B0D20D1-BEDC-4C84-B11B-3DA6A3348E8B}"/>
    <pc:docChg chg="modSld">
      <pc:chgData name="게스트 사용자" userId="S::urn:spo:anon#d7bf03adf034a994d3f32c14b9a4017d61e5f40a5ce1793ded68f864038f4e61::" providerId="AD" clId="Web-{9B0D20D1-BEDC-4C84-B11B-3DA6A3348E8B}" dt="2023-03-08T02:31:19.113" v="18" actId="20577"/>
      <pc:docMkLst>
        <pc:docMk/>
      </pc:docMkLst>
      <pc:sldChg chg="modSp">
        <pc:chgData name="게스트 사용자" userId="S::urn:spo:anon#d7bf03adf034a994d3f32c14b9a4017d61e5f40a5ce1793ded68f864038f4e61::" providerId="AD" clId="Web-{9B0D20D1-BEDC-4C84-B11B-3DA6A3348E8B}" dt="2023-03-08T02:31:19.113" v="18" actId="20577"/>
        <pc:sldMkLst>
          <pc:docMk/>
          <pc:sldMk cId="3781670210" sldId="256"/>
        </pc:sldMkLst>
        <pc:spChg chg="mod">
          <ac:chgData name="게스트 사용자" userId="S::urn:spo:anon#d7bf03adf034a994d3f32c14b9a4017d61e5f40a5ce1793ded68f864038f4e61::" providerId="AD" clId="Web-{9B0D20D1-BEDC-4C84-B11B-3DA6A3348E8B}" dt="2023-03-08T02:31:19.113" v="18" actId="20577"/>
          <ac:spMkLst>
            <pc:docMk/>
            <pc:sldMk cId="3781670210" sldId="256"/>
            <ac:spMk id="4" creationId="{86E74A64-BEB0-4A7A-40DA-0051C6F281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17403-8CC1-4850-9883-63232F608CFA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353DF-44F9-48C8-8CCF-8BACAB4D5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71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다시 말해 학습을 할 때마다 새로운 데이터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/task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지속적으로 학습하여 모델의 성능을 향상하는 방법을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Continual Learning,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Lifelong Learning, Incremental Learning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혹은 **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Online **Multi-task Learning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이라고 부릅니다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** Online learning VS Offline learning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  - Online learning 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학습 데이터가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mini-batch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단위로 순차적으로 주어지며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한번 학습에 활용된 데이터는 다시 사용되지 않음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 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- Offline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learnig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한 번에 주어지는 데이터로 모델을 학습하는 방법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(= Batch Learning)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** Multi-task learning VS Single-task learning 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  - Multi-task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Noto Sans KR"/>
              </a:rPr>
              <a:t>learnig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 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여러 개의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동시에 학습하는 방법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 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- Single-task learning 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하나의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를 학습하는 방법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결론적으로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순차적으로 들어오는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들을 학습하고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시점에는 첫 번째 학습했던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부터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t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시점에 학습된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까지 모든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task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에 대해 성능이 좋은 모델을 만들고자 하는 것입니다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42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681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353DF-44F9-48C8-8CCF-8BACAB4D584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85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26F-79F2-DB29-AD53-ED8E07015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79D2CA-FD2D-8C5B-517F-C0CFAB413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CF0AE-8EF8-5070-F7A1-139F1716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AA242-A201-1092-872A-F0E3720E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7698E-C96A-9EDE-C6E8-8A6230C9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4116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33734-D8B4-6E71-5216-6DED4313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C608A-1072-6786-25F4-3775CE71C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1B7972-B8B9-BE10-4D1A-95E67435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E71255-E75B-943B-AA0B-48549273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5CF67-B173-FCD7-A809-8044BD1B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682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499521-9D76-7F2F-9C25-4D7D23C52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FE6D07-5294-A25F-C4C3-B633A921D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CCCCB-6929-855D-67A6-C2DC0608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4AE3A-9FEB-1436-5649-57A85B97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9BA53-A08C-9540-8491-7B7043A3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305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8B0949C-07F6-4DD0-BE4B-C888C0474EF4}"/>
              </a:ext>
            </a:extLst>
          </p:cNvPr>
          <p:cNvSpPr/>
          <p:nvPr userDrawn="1"/>
        </p:nvSpPr>
        <p:spPr>
          <a:xfrm>
            <a:off x="0" y="1271846"/>
            <a:ext cx="9906000" cy="2884518"/>
          </a:xfrm>
          <a:prstGeom prst="rect">
            <a:avLst/>
          </a:prstGeom>
          <a:solidFill>
            <a:srgbClr val="0D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E5A7B6-8337-E66E-840A-00954E16D892}"/>
              </a:ext>
            </a:extLst>
          </p:cNvPr>
          <p:cNvSpPr/>
          <p:nvPr userDrawn="1"/>
        </p:nvSpPr>
        <p:spPr>
          <a:xfrm>
            <a:off x="-1" y="4189613"/>
            <a:ext cx="8512233" cy="74816"/>
          </a:xfrm>
          <a:prstGeom prst="rect">
            <a:avLst/>
          </a:prstGeom>
          <a:solidFill>
            <a:srgbClr val="A4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757EE0-6D97-08C8-DA7B-9A24B235CA20}"/>
              </a:ext>
            </a:extLst>
          </p:cNvPr>
          <p:cNvSpPr/>
          <p:nvPr userDrawn="1"/>
        </p:nvSpPr>
        <p:spPr>
          <a:xfrm>
            <a:off x="8570422" y="4193767"/>
            <a:ext cx="1335578" cy="74816"/>
          </a:xfrm>
          <a:prstGeom prst="rect">
            <a:avLst/>
          </a:prstGeom>
          <a:solidFill>
            <a:srgbClr val="C0A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8FFCDF-CC58-3AD3-1D8A-7AE0F3DCB2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7" y="6315742"/>
            <a:ext cx="1943382" cy="4734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96A0C8-2981-F008-116A-E320D3DC00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6" t="26452" r="28220" b="31487"/>
          <a:stretch/>
        </p:blipFill>
        <p:spPr>
          <a:xfrm>
            <a:off x="3535680" y="1559620"/>
            <a:ext cx="2834640" cy="230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51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8004" y="6489357"/>
            <a:ext cx="2228850" cy="36512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A7538A-2077-0213-F1E0-226B85A95588}"/>
              </a:ext>
            </a:extLst>
          </p:cNvPr>
          <p:cNvSpPr/>
          <p:nvPr userDrawn="1"/>
        </p:nvSpPr>
        <p:spPr>
          <a:xfrm>
            <a:off x="993000" y="0"/>
            <a:ext cx="7920000" cy="54000"/>
          </a:xfrm>
          <a:prstGeom prst="rect">
            <a:avLst/>
          </a:prstGeom>
          <a:solidFill>
            <a:srgbClr val="0D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A14545-8911-1DA0-10C4-AC70B1BA190D}"/>
              </a:ext>
            </a:extLst>
          </p:cNvPr>
          <p:cNvCxnSpPr>
            <a:cxnSpLocks/>
          </p:cNvCxnSpPr>
          <p:nvPr userDrawn="1"/>
        </p:nvCxnSpPr>
        <p:spPr>
          <a:xfrm>
            <a:off x="282633" y="980902"/>
            <a:ext cx="936013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224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8258A-234C-682B-F47B-99D9A8BC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AE480C-FF97-C313-30D1-2E626CA4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43BE9A-B613-1887-3835-0821B591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0F2818-E894-E1EF-D79A-2BD3E78F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36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0D26F-79F2-DB29-AD53-ED8E07015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79D2CA-FD2D-8C5B-517F-C0CFAB413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2CF0AE-8EF8-5070-F7A1-139F1716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AA242-A201-1092-872A-F0E3720E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7698E-C96A-9EDE-C6E8-8A6230C9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0424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A922-B1A9-B2F9-B48A-D37C2BA5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F7589A-D42D-0174-6F66-2F073207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8D3AD-33C0-B068-712F-335CE057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598D7-EC04-F85B-68FD-4943B20A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00E9F-C817-360B-AE2D-2C5271C2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4846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1FD62-D1BD-1506-C895-85FEED75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9B678-AFE8-D6F3-781B-20258AB87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B3CBA-DB78-034B-EC8A-A253D92A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DEDEA-A2DD-F7CE-030A-A638F5C9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D3794-1BC7-B4EB-E100-3D216978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5809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45EBE-7BC6-1FBB-77E0-10F337D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270D0-104B-56A2-10C8-247FB2AA3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A33DDF-4323-9691-C950-BD90F2641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85348-A909-DA6E-D74A-94111494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23D8F-2D16-5439-ABB6-89848227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8A490-2F5E-9697-8BC3-C4786237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21258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987E4-B3E1-7D66-207A-4183E3BD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3D08E-9A75-9144-88CF-91B79DDD0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A24942-823C-0EBC-8E1E-A6B4FA2C0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3DFFC3-B8F9-8C1C-C620-6F8F0AC52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04DEBA-7ACC-E40A-79EE-F83FD9DED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114CA-54BC-DE21-4A10-65B164EB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C2B9D6-5E09-33A0-2B3B-79A5E06F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3E33BF-2DE1-4AD0-4183-409903C9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0257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A922-B1A9-B2F9-B48A-D37C2BA5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F7589A-D42D-0174-6F66-2F073207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8D3AD-33C0-B068-712F-335CE057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598D7-EC04-F85B-68FD-4943B20A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00E9F-C817-360B-AE2D-2C5271C2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09660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F8B97-78E6-6131-BF39-4A494F05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5B336D-ABA1-721C-BE1B-5C8714E2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FF86B8-27AE-1D76-AD44-BDA99FB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752749-0038-BA31-929C-2D13E747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628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911145-F389-1AE2-5069-35A7784A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05A60C-23D5-C896-311B-D8AE5774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4A4EF-A36D-3440-AAFE-F16FCB5F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1514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A88F2-8C67-77F8-E2DF-E1CCA825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ED3725-8C4D-E5CA-3004-E0D5D593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E47FE3-6BBC-70E1-5503-33F865FF2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3E014-66D5-76A3-6D02-BEA466BF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D33F84-A31E-F7A6-135E-BDE50A9F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276CE-E513-AE9F-AA94-1BEFDB84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3553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EC1C1-1F22-E2C6-CD19-AAB4F7D8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D12D15-8506-F2A2-38BD-D7C0A7E28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CADE7-389A-5CC9-A0E5-87C9D2E63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A2DC23-BD72-480D-1096-90C1C863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86CF61-D763-F4B0-6BD8-299C1A56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BD94E1-9032-6620-8B9A-306920B7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1796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33734-D8B4-6E71-5216-6DED4313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C608A-1072-6786-25F4-3775CE71C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1B7972-B8B9-BE10-4D1A-95E67435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E71255-E75B-943B-AA0B-48549273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5CF67-B173-FCD7-A809-8044BD1B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6187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499521-9D76-7F2F-9C25-4D7D23C52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FE6D07-5294-A25F-C4C3-B633A921D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CCCCB-6929-855D-67A6-C2DC0608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4AE3A-9FEB-1436-5649-57A85B97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9BA53-A08C-9540-8491-7B7043A3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6989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8004" y="6489357"/>
            <a:ext cx="2228850" cy="365125"/>
          </a:xfrm>
        </p:spPr>
        <p:txBody>
          <a:bodyPr/>
          <a:lstStyle>
            <a:lvl1pPr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A7538A-2077-0213-F1E0-226B85A95588}"/>
              </a:ext>
            </a:extLst>
          </p:cNvPr>
          <p:cNvSpPr/>
          <p:nvPr userDrawn="1"/>
        </p:nvSpPr>
        <p:spPr>
          <a:xfrm>
            <a:off x="993000" y="0"/>
            <a:ext cx="7920000" cy="54000"/>
          </a:xfrm>
          <a:prstGeom prst="rect">
            <a:avLst/>
          </a:prstGeom>
          <a:solidFill>
            <a:srgbClr val="0D3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A14545-8911-1DA0-10C4-AC70B1BA190D}"/>
              </a:ext>
            </a:extLst>
          </p:cNvPr>
          <p:cNvCxnSpPr>
            <a:cxnSpLocks/>
          </p:cNvCxnSpPr>
          <p:nvPr userDrawn="1"/>
        </p:nvCxnSpPr>
        <p:spPr>
          <a:xfrm>
            <a:off x="282633" y="980902"/>
            <a:ext cx="9360131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30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8258A-234C-682B-F47B-99D9A8BC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AE480C-FF97-C313-30D1-2E626CA4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43BE9A-B613-1887-3835-0821B591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0F2818-E894-E1EF-D79A-2BD3E78F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7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1FD62-D1BD-1506-C895-85FEED75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9B678-AFE8-D6F3-781B-20258AB87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B3CBA-DB78-034B-EC8A-A253D92A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DEDEA-A2DD-F7CE-030A-A638F5C9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D3794-1BC7-B4EB-E100-3D216978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42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45EBE-7BC6-1FBB-77E0-10F337D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270D0-104B-56A2-10C8-247FB2AA3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A33DDF-4323-9691-C950-BD90F2641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85348-A909-DA6E-D74A-94111494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23D8F-2D16-5439-ABB6-89848227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8A490-2F5E-9697-8BC3-C4786237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2042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987E4-B3E1-7D66-207A-4183E3BD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3D08E-9A75-9144-88CF-91B79DDD0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A24942-823C-0EBC-8E1E-A6B4FA2C0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3DFFC3-B8F9-8C1C-C620-6F8F0AC52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04DEBA-7ACC-E40A-79EE-F83FD9DED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9114CA-54BC-DE21-4A10-65B164EB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C2B9D6-5E09-33A0-2B3B-79A5E06F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3E33BF-2DE1-4AD0-4183-409903C9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860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F8B97-78E6-6131-BF39-4A494F05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5B336D-ABA1-721C-BE1B-5C8714E2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FF86B8-27AE-1D76-AD44-BDA99FB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752749-0038-BA31-929C-2D13E747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89459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911145-F389-1AE2-5069-35A7784A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05A60C-23D5-C896-311B-D8AE5774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4A4EF-A36D-3440-AAFE-F16FCB5F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5081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A88F2-8C67-77F8-E2DF-E1CCA825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ED3725-8C4D-E5CA-3004-E0D5D5933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E47FE3-6BBC-70E1-5503-33F865FF2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3E014-66D5-76A3-6D02-BEA466BF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D33F84-A31E-F7A6-135E-BDE50A9F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276CE-E513-AE9F-AA94-1BEFDB84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7504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EC1C1-1F22-E2C6-CD19-AAB4F7D8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D12D15-8506-F2A2-38BD-D7C0A7E28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CADE7-389A-5CC9-A0E5-87C9D2E63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A2DC23-BD72-480D-1096-90C1C863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86CF61-D763-F4B0-6BD8-299C1A56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BD94E1-9032-6620-8B9A-306920B7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7116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6ACCDB-35FF-0A3C-C5E6-8EFE08AA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45089-F179-13FA-4356-4CAF9AA71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2DE12-B681-4595-3183-E01C6F635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C33D61-6519-D926-728A-03359A73A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D8905-7CD2-FDDA-94F1-727F27B6C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5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63" r:id="rId14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6ACCDB-35FF-0A3C-C5E6-8EFE08AA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D45089-F179-13FA-4356-4CAF9AA71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2DE12-B681-4595-3183-E01C6F635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C33D61-6519-D926-728A-03359A73A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D8905-7CD2-FDDA-94F1-727F27B6C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626B3-4825-47BB-AD8D-B36D36734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7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74A64-BEB0-4A7A-40DA-0051C6F28107}"/>
              </a:ext>
            </a:extLst>
          </p:cNvPr>
          <p:cNvSpPr txBox="1"/>
          <p:nvPr/>
        </p:nvSpPr>
        <p:spPr>
          <a:xfrm>
            <a:off x="637563" y="1837189"/>
            <a:ext cx="8623883" cy="20774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THE CURSE OF RECURSION: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TRAINING ON GENERATED DATA MAKES MODELS FORGET</a:t>
            </a:r>
          </a:p>
          <a:p>
            <a:pPr algn="ctr"/>
            <a:endParaRPr lang="en-US" altLang="ko-KR" sz="11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Ilia </a:t>
            </a:r>
            <a:r>
              <a:rPr lang="en-US" altLang="ko-KR" sz="1100" b="1" dirty="0" err="1">
                <a:solidFill>
                  <a:schemeClr val="bg1"/>
                </a:solidFill>
                <a:latin typeface="+mj-ea"/>
                <a:ea typeface="+mj-ea"/>
              </a:rPr>
              <a:t>Shumailov</a:t>
            </a:r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, Zakhar </a:t>
            </a:r>
            <a:r>
              <a:rPr lang="en-US" altLang="ko-KR" sz="1100" b="1" dirty="0" err="1">
                <a:solidFill>
                  <a:schemeClr val="bg1"/>
                </a:solidFill>
                <a:latin typeface="+mj-ea"/>
                <a:ea typeface="+mj-ea"/>
              </a:rPr>
              <a:t>Shumaylov</a:t>
            </a:r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sz="1100" b="1" dirty="0" err="1">
                <a:solidFill>
                  <a:schemeClr val="bg1"/>
                </a:solidFill>
                <a:latin typeface="+mj-ea"/>
                <a:ea typeface="+mj-ea"/>
              </a:rPr>
              <a:t>Yiren</a:t>
            </a:r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 Zhao, Yarin Gal, </a:t>
            </a: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Nicolas </a:t>
            </a:r>
            <a:r>
              <a:rPr lang="en-US" altLang="ko-KR" sz="1100" b="1" dirty="0" err="1">
                <a:solidFill>
                  <a:schemeClr val="bg1"/>
                </a:solidFill>
                <a:latin typeface="+mj-ea"/>
                <a:ea typeface="+mj-ea"/>
              </a:rPr>
              <a:t>Papernot</a:t>
            </a:r>
            <a:r>
              <a:rPr lang="en-US" altLang="ko-KR" sz="1100" b="1" dirty="0">
                <a:solidFill>
                  <a:schemeClr val="bg1"/>
                </a:solidFill>
                <a:latin typeface="+mj-ea"/>
                <a:ea typeface="+mj-ea"/>
              </a:rPr>
              <a:t>, Ross Anderson, 2023.5</a:t>
            </a:r>
          </a:p>
        </p:txBody>
      </p:sp>
    </p:spTree>
    <p:extLst>
      <p:ext uri="{BB962C8B-B14F-4D97-AF65-F5344CB8AC3E}">
        <p14:creationId xmlns:p14="http://schemas.microsoft.com/office/powerpoint/2010/main" val="378167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Causes of Model Collapse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5AA1C-F8EA-BAA4-276A-15D6B76CFCF8}"/>
              </a:ext>
            </a:extLst>
          </p:cNvPr>
          <p:cNvSpPr txBox="1"/>
          <p:nvPr/>
        </p:nvSpPr>
        <p:spPr>
          <a:xfrm>
            <a:off x="401347" y="1099964"/>
            <a:ext cx="813114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Two Type Errors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1454C-77F5-530D-37F4-E108C3D6D091}"/>
              </a:ext>
            </a:extLst>
          </p:cNvPr>
          <p:cNvSpPr txBox="1"/>
          <p:nvPr/>
        </p:nvSpPr>
        <p:spPr>
          <a:xfrm>
            <a:off x="358517" y="1554256"/>
            <a:ext cx="421348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Statistical error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Primary type of Error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due to the number of samples</a:t>
            </a:r>
          </a:p>
          <a:p>
            <a:pPr lvl="1"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being finite</a:t>
            </a:r>
          </a:p>
          <a:p>
            <a:pPr lvl="1"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D1EF3-BC01-C255-A28F-1EF70CEC8EC4}"/>
              </a:ext>
            </a:extLst>
          </p:cNvPr>
          <p:cNvSpPr txBox="1"/>
          <p:nvPr/>
        </p:nvSpPr>
        <p:spPr>
          <a:xfrm>
            <a:off x="5092337" y="1554256"/>
            <a:ext cx="8131141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Functional approximation error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Secondary type of Error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Due to the function approximators</a:t>
            </a:r>
          </a:p>
          <a:p>
            <a:pPr lvl="1"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  being insufficiently expressive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152539-A291-C77B-D41F-A0FB07A0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30" y="3730544"/>
            <a:ext cx="7325358" cy="275881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2506219-C019-3EF0-34BC-5FB0656F31CA}"/>
              </a:ext>
            </a:extLst>
          </p:cNvPr>
          <p:cNvCxnSpPr>
            <a:cxnSpLocks/>
          </p:cNvCxnSpPr>
          <p:nvPr/>
        </p:nvCxnSpPr>
        <p:spPr>
          <a:xfrm>
            <a:off x="2490651" y="3429000"/>
            <a:ext cx="209006" cy="420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0E2318-8911-A745-026B-DBC8A80D0AD7}"/>
              </a:ext>
            </a:extLst>
          </p:cNvPr>
          <p:cNvCxnSpPr/>
          <p:nvPr/>
        </p:nvCxnSpPr>
        <p:spPr>
          <a:xfrm>
            <a:off x="4798423" y="1785257"/>
            <a:ext cx="0" cy="1541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77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Causes of Model Collapse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5AA1C-F8EA-BAA4-276A-15D6B76CFCF8}"/>
              </a:ext>
            </a:extLst>
          </p:cNvPr>
          <p:cNvSpPr txBox="1"/>
          <p:nvPr/>
        </p:nvSpPr>
        <p:spPr>
          <a:xfrm>
            <a:off x="401347" y="1099964"/>
            <a:ext cx="813114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Each of the above can cause model collapse to get worse or better. </a:t>
            </a: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867B3B-BD58-6B4F-3143-3DEA810C5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442" y="3393891"/>
            <a:ext cx="4296668" cy="2988712"/>
          </a:xfrm>
          <a:prstGeom prst="rect">
            <a:avLst/>
          </a:prstGeom>
        </p:spPr>
      </p:pic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08379EB5-0825-3556-E872-1D9BF467BFC1}"/>
              </a:ext>
            </a:extLst>
          </p:cNvPr>
          <p:cNvSpPr/>
          <p:nvPr/>
        </p:nvSpPr>
        <p:spPr>
          <a:xfrm rot="16200000">
            <a:off x="3296860" y="2671917"/>
            <a:ext cx="413657" cy="1032162"/>
          </a:xfrm>
          <a:prstGeom prst="rightBrace">
            <a:avLst>
              <a:gd name="adj1" fmla="val 120414"/>
              <a:gd name="adj2" fmla="val 487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오른쪽 중괄호 16">
            <a:extLst>
              <a:ext uri="{FF2B5EF4-FFF2-40B4-BE49-F238E27FC236}">
                <a16:creationId xmlns:a16="http://schemas.microsoft.com/office/drawing/2014/main" id="{EE2647CF-EFBC-1C08-ADBA-4500796A22A9}"/>
              </a:ext>
            </a:extLst>
          </p:cNvPr>
          <p:cNvSpPr/>
          <p:nvPr/>
        </p:nvSpPr>
        <p:spPr>
          <a:xfrm rot="16200000">
            <a:off x="6157623" y="2674094"/>
            <a:ext cx="413657" cy="1032162"/>
          </a:xfrm>
          <a:prstGeom prst="rightBrace">
            <a:avLst>
              <a:gd name="adj1" fmla="val 120414"/>
              <a:gd name="adj2" fmla="val 487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42690-E472-3996-90F3-C2562D035FB4}"/>
              </a:ext>
            </a:extLst>
          </p:cNvPr>
          <p:cNvSpPr txBox="1"/>
          <p:nvPr/>
        </p:nvSpPr>
        <p:spPr>
          <a:xfrm>
            <a:off x="2886249" y="2057133"/>
            <a:ext cx="3994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다음 세대에서 해당 영역은 </a:t>
            </a:r>
            <a:endParaRPr lang="en-US" altLang="ko-KR" b="1" dirty="0"/>
          </a:p>
          <a:p>
            <a:pPr algn="ctr"/>
            <a:r>
              <a:rPr lang="ko-KR" altLang="en-US" b="1" dirty="0"/>
              <a:t>임의로 </a:t>
            </a:r>
            <a:r>
              <a:rPr lang="ko-KR" altLang="en-US" b="1" dirty="0" err="1"/>
              <a:t>외삽된</a:t>
            </a:r>
            <a:r>
              <a:rPr lang="ko-KR" altLang="en-US" b="1" dirty="0"/>
              <a:t> 분포를 따라 샘플링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9604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0668-C0F7-A2A5-7217-23957449B604}"/>
              </a:ext>
            </a:extLst>
          </p:cNvPr>
          <p:cNvSpPr txBox="1"/>
          <p:nvPr/>
        </p:nvSpPr>
        <p:spPr>
          <a:xfrm>
            <a:off x="358517" y="1099964"/>
            <a:ext cx="9079098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Discrete Distributions with exact approximation</a:t>
            </a: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the absence of functional approximation error</a:t>
            </a: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Single dimensional Gaussian case</a:t>
            </a: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 functional approximation error can compound with statistical error.</a:t>
            </a: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5E9C6B7-CC0C-C6FD-CCF2-55078A2B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35" y="4282995"/>
            <a:ext cx="2887733" cy="2307356"/>
          </a:xfrm>
          <a:prstGeom prst="rect">
            <a:avLst/>
          </a:prstGeom>
        </p:spPr>
      </p:pic>
      <p:pic>
        <p:nvPicPr>
          <p:cNvPr id="4104" name="Picture 8" descr="이항 분포 - 공돌이의 수학정리노트 (Angelo's Math Notes)">
            <a:extLst>
              <a:ext uri="{FF2B5EF4-FFF2-40B4-BE49-F238E27FC236}">
                <a16:creationId xmlns:a16="http://schemas.microsoft.com/office/drawing/2014/main" id="{D606532F-EAA6-9291-08FA-862610B4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62" y="4106692"/>
            <a:ext cx="3023750" cy="248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AD5DB6-D854-C876-9246-2D690C8A21EA}"/>
              </a:ext>
            </a:extLst>
          </p:cNvPr>
          <p:cNvCxnSpPr>
            <a:cxnSpLocks/>
          </p:cNvCxnSpPr>
          <p:nvPr/>
        </p:nvCxnSpPr>
        <p:spPr>
          <a:xfrm>
            <a:off x="4133656" y="5295623"/>
            <a:ext cx="1763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A0A18F-2938-12A9-4032-1258D36D0EB4}"/>
              </a:ext>
            </a:extLst>
          </p:cNvPr>
          <p:cNvSpPr txBox="1"/>
          <p:nvPr/>
        </p:nvSpPr>
        <p:spPr>
          <a:xfrm>
            <a:off x="4133656" y="4582804"/>
            <a:ext cx="1922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Infinite learning </a:t>
            </a:r>
          </a:p>
          <a:p>
            <a:r>
              <a:rPr lang="en-US" altLang="ko-KR" sz="14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with generation data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4230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0668-C0F7-A2A5-7217-23957449B604}"/>
              </a:ext>
            </a:extLst>
          </p:cNvPr>
          <p:cNvSpPr txBox="1"/>
          <p:nvPr/>
        </p:nvSpPr>
        <p:spPr>
          <a:xfrm>
            <a:off x="341739" y="598979"/>
            <a:ext cx="8131141" cy="419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Discrete Distributions with exact approximation</a:t>
            </a: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F(p)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= p</a:t>
            </a:r>
            <a:endParaRPr lang="en-US" altLang="ko-KR" dirty="0"/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At first, the tails (</a:t>
            </a:r>
            <a:r>
              <a:rPr lang="en-US" altLang="ko-KR" b="1" dirty="0">
                <a:effectLst/>
              </a:rPr>
              <a:t>low probability events</a:t>
            </a:r>
            <a:r>
              <a:rPr lang="en-US" altLang="ko-KR" dirty="0"/>
              <a:t>) begin to </a:t>
            </a:r>
            <a:r>
              <a:rPr lang="en-US" altLang="ko-KR" b="1" dirty="0">
                <a:effectLst/>
              </a:rPr>
              <a:t>disappear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due to low probability of sampling them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effectLst/>
              </a:rPr>
              <a:t>over time</a:t>
            </a:r>
            <a:r>
              <a:rPr lang="en-US" altLang="ko-KR" dirty="0"/>
              <a:t> the distribution becomes a </a:t>
            </a:r>
            <a:r>
              <a:rPr lang="en-US" altLang="ko-KR" b="1" dirty="0">
                <a:effectLst/>
              </a:rPr>
              <a:t>delta function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dirty="0">
              <a:effectLst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effectLst/>
              </a:rPr>
              <a:t>the sample size as M</a:t>
            </a:r>
            <a:r>
              <a:rPr lang="en-US" altLang="ko-KR" dirty="0"/>
              <a:t>, if we consider </a:t>
            </a:r>
            <a:r>
              <a:rPr lang="en-US" altLang="ko-KR" b="1" dirty="0">
                <a:effectLst/>
              </a:rPr>
              <a:t>state </a:t>
            </a:r>
            <a:r>
              <a:rPr lang="en-US" altLang="ko-KR" b="1" dirty="0" err="1">
                <a:effectLst/>
              </a:rPr>
              <a:t>i</a:t>
            </a:r>
            <a:r>
              <a:rPr lang="en-US" altLang="ko-KR" dirty="0"/>
              <a:t> with probability</a:t>
            </a:r>
            <a:r>
              <a:rPr lang="en-US" altLang="ko-KR" b="1" dirty="0">
                <a:effectLst/>
              </a:rPr>
              <a:t> q ≤1/M</a:t>
            </a:r>
            <a:r>
              <a:rPr lang="en-US" altLang="ko-KR" dirty="0"/>
              <a:t> , 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>
                <a:effectLst/>
              </a:rPr>
              <a:t>the expected number of samples with value  &lt;= 1</a:t>
            </a:r>
            <a:r>
              <a:rPr lang="en-US" altLang="ko-KR" dirty="0"/>
              <a:t>, 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which means that in practice we will </a:t>
            </a:r>
            <a:r>
              <a:rPr lang="en-US" altLang="ko-KR" b="1" dirty="0">
                <a:effectLst/>
              </a:rPr>
              <a:t>lose information</a:t>
            </a:r>
            <a:r>
              <a:rPr lang="en-US" altLang="ko-KR" dirty="0"/>
              <a:t> about them. 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F00F52-0AA9-A44F-ECF9-D0893FF4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30" y="4897080"/>
            <a:ext cx="4750758" cy="171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4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0668-C0F7-A2A5-7217-23957449B604}"/>
              </a:ext>
            </a:extLst>
          </p:cNvPr>
          <p:cNvSpPr txBox="1"/>
          <p:nvPr/>
        </p:nvSpPr>
        <p:spPr>
          <a:xfrm>
            <a:off x="341739" y="598979"/>
            <a:ext cx="8131141" cy="1287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Discrete Distributions with exact approximation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93113C-032E-B33C-DDC5-C7B2C35DD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9" b="1"/>
          <a:stretch/>
        </p:blipFill>
        <p:spPr>
          <a:xfrm>
            <a:off x="436784" y="3019804"/>
            <a:ext cx="4614281" cy="14676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8FA7AE-0760-E495-6091-F705B757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34" y="2935039"/>
            <a:ext cx="2714625" cy="1371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52956C-B3E2-3383-908F-057C15DAC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265" y="5163952"/>
            <a:ext cx="59436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4464BD-F36E-11A8-98DB-1EE2DECD988A}"/>
              </a:ext>
            </a:extLst>
          </p:cNvPr>
          <p:cNvSpPr txBox="1"/>
          <p:nvPr/>
        </p:nvSpPr>
        <p:spPr>
          <a:xfrm>
            <a:off x="6201550" y="2293291"/>
            <a:ext cx="2271330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상태전이확률 행렬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114CE0-D0CE-FF25-1C9E-C3011C31D7B7}"/>
              </a:ext>
            </a:extLst>
          </p:cNvPr>
          <p:cNvSpPr txBox="1"/>
          <p:nvPr/>
        </p:nvSpPr>
        <p:spPr>
          <a:xfrm>
            <a:off x="1862632" y="2241762"/>
            <a:ext cx="2271330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네트워크 표현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17CC43-7028-0FC5-098E-78C1BFF47D2C}"/>
              </a:ext>
            </a:extLst>
          </p:cNvPr>
          <p:cNvSpPr txBox="1"/>
          <p:nvPr/>
        </p:nvSpPr>
        <p:spPr>
          <a:xfrm>
            <a:off x="3582631" y="6114514"/>
            <a:ext cx="319468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특정 시점 데이터의 예측 분포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03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0668-C0F7-A2A5-7217-23957449B604}"/>
              </a:ext>
            </a:extLst>
          </p:cNvPr>
          <p:cNvSpPr txBox="1"/>
          <p:nvPr/>
        </p:nvSpPr>
        <p:spPr>
          <a:xfrm>
            <a:off x="341739" y="598979"/>
            <a:ext cx="8131141" cy="1287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Discrete Distributions with exact approximation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114CE0-D0CE-FF25-1C9E-C3011C31D7B7}"/>
              </a:ext>
            </a:extLst>
          </p:cNvPr>
          <p:cNvSpPr txBox="1"/>
          <p:nvPr/>
        </p:nvSpPr>
        <p:spPr>
          <a:xfrm>
            <a:off x="1005473" y="1499806"/>
            <a:ext cx="610802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세대가 지날 수록 특정 값에 수렴 ＝＞ 하나의 상태로 흡수됨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E7B812-93D0-F5B3-FC66-9405CBE7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33" y="1979308"/>
            <a:ext cx="58293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5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0668-C0F7-A2A5-7217-23957449B604}"/>
              </a:ext>
            </a:extLst>
          </p:cNvPr>
          <p:cNvSpPr txBox="1"/>
          <p:nvPr/>
        </p:nvSpPr>
        <p:spPr>
          <a:xfrm>
            <a:off x="358517" y="1099964"/>
            <a:ext cx="813114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Basic Assumption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A7F25D-2361-ABEE-3924-CB6ED13C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17" y="1892634"/>
            <a:ext cx="333375" cy="371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0D19DD-E154-F273-7A94-789D7850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4" y="2436782"/>
            <a:ext cx="381000" cy="390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C10D60-DBB8-F4AC-E7DA-A0BFA294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47" y="2413281"/>
            <a:ext cx="1905000" cy="381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B400DA-FDA1-86FD-CA8B-8A38DDF32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851" y="2460906"/>
            <a:ext cx="933450" cy="285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1958CE-9AFD-92D1-711F-3FEA1662B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88" y="3056779"/>
            <a:ext cx="295275" cy="304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A82566-B82F-2885-810B-2DC4031C9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504" y="3591051"/>
            <a:ext cx="1876425" cy="381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3EDCD82-307F-B60A-1F74-608C401F96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317" y="4243816"/>
            <a:ext cx="3486150" cy="2952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77BE89E-70A0-840F-4AA2-5801B18088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513" b="-1"/>
          <a:stretch/>
        </p:blipFill>
        <p:spPr>
          <a:xfrm>
            <a:off x="4538881" y="4297531"/>
            <a:ext cx="1495425" cy="2952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F760BE1-6702-CE1F-DC6B-16079204B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9929" y="1851141"/>
            <a:ext cx="1771650" cy="3429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52547D7-8E9E-8D14-8641-DDC0202B8B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1716" y="1903528"/>
            <a:ext cx="857250" cy="2381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966F595-8E28-3062-F587-7844565FAC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7927" y="3037378"/>
            <a:ext cx="2552700" cy="2952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6938687-E81D-5A49-12D9-40F2DC15FCA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8750"/>
          <a:stretch/>
        </p:blipFill>
        <p:spPr>
          <a:xfrm>
            <a:off x="1478480" y="2444877"/>
            <a:ext cx="4870927" cy="34289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9619508-281B-A3B0-E61C-7BAF5B415F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7589" y="3653167"/>
            <a:ext cx="2886075" cy="3238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C8F42CE-7179-5076-B48F-5969AE39F9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7317" y="4775326"/>
            <a:ext cx="40957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62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0668-C0F7-A2A5-7217-23957449B604}"/>
              </a:ext>
            </a:extLst>
          </p:cNvPr>
          <p:cNvSpPr txBox="1"/>
          <p:nvPr/>
        </p:nvSpPr>
        <p:spPr>
          <a:xfrm>
            <a:off x="341739" y="598979"/>
            <a:ext cx="8802261" cy="378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Single dimensional Gaussian case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estimate them using the unbiased sample mean and variance estimators: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estimate them using the biased sample mean and variance estimators: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When </a:t>
            </a:r>
            <a:r>
              <a:rPr lang="en-US" altLang="ko-KR" b="1" dirty="0"/>
              <a:t>we were to use maximum likelihood estimation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980AB-3D69-CD37-82FE-87BBC0CAC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65" y="1938014"/>
            <a:ext cx="6705600" cy="923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FC48C0-007F-47A1-BC51-8EF12208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48" y="4643845"/>
            <a:ext cx="5371031" cy="7745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8DB9E9-0F34-38DE-850A-9B47FC8EB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094" y="5403028"/>
            <a:ext cx="2773523" cy="25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5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0668-C0F7-A2A5-7217-23957449B604}"/>
              </a:ext>
            </a:extLst>
          </p:cNvPr>
          <p:cNvSpPr txBox="1"/>
          <p:nvPr/>
        </p:nvSpPr>
        <p:spPr>
          <a:xfrm>
            <a:off x="341739" y="598979"/>
            <a:ext cx="8802261" cy="294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Single dimensional Gaussian case</a:t>
            </a: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/>
              <a:t>1. </a:t>
            </a:r>
            <a:r>
              <a:rPr lang="ko-KR" altLang="en-US" b="1" dirty="0" err="1"/>
              <a:t>카이제곱</a:t>
            </a:r>
            <a:r>
              <a:rPr lang="ko-KR" altLang="en-US" b="1" dirty="0"/>
              <a:t> 분포는 감마 분포의 특수한 형태이다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정규 모집단에서 추출된 확률표본으로부터 얻어진 분산의 확률분포는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 </a:t>
            </a:r>
            <a:r>
              <a:rPr lang="ko-KR" altLang="en-US" b="1" dirty="0" err="1"/>
              <a:t>카이제곱을</a:t>
            </a:r>
            <a:r>
              <a:rPr lang="ko-KR" altLang="en-US" b="1" dirty="0"/>
              <a:t> 따른다</a:t>
            </a:r>
            <a:r>
              <a:rPr lang="en-US" altLang="ko-KR" b="1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C79CE-F227-16EF-DDBC-D0731D371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619" y="4267900"/>
            <a:ext cx="4574761" cy="164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1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0668-C0F7-A2A5-7217-23957449B604}"/>
              </a:ext>
            </a:extLst>
          </p:cNvPr>
          <p:cNvSpPr txBox="1"/>
          <p:nvPr/>
        </p:nvSpPr>
        <p:spPr>
          <a:xfrm>
            <a:off x="341739" y="598979"/>
            <a:ext cx="8802261" cy="17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Single dimensional Gaussian case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그러나 해당 실험에서는 오리지널 데이터의 분포는 정규분포로 가정하지만</a:t>
            </a:r>
            <a:r>
              <a:rPr lang="en-US" altLang="ko-KR" b="1" dirty="0"/>
              <a:t>, </a:t>
            </a:r>
            <a:r>
              <a:rPr lang="ko-KR" altLang="en-US" b="1" dirty="0"/>
              <a:t>이후 샘플링을 통해 추출한 </a:t>
            </a:r>
            <a:r>
              <a:rPr lang="en-US" altLang="ko-KR" b="1" dirty="0"/>
              <a:t>n</a:t>
            </a:r>
            <a:r>
              <a:rPr lang="ko-KR" altLang="en-US" b="1" dirty="0"/>
              <a:t>번째 생성 데이터는 감마분포를 가정한다</a:t>
            </a:r>
            <a:r>
              <a:rPr lang="en-US" altLang="ko-KR" b="1" dirty="0"/>
              <a:t>.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361D14-0D7B-72AE-1276-19456F4D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59" y="2566337"/>
            <a:ext cx="7654082" cy="37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ADA83-BAD4-F04F-54B6-6A977B4D1498}"/>
              </a:ext>
            </a:extLst>
          </p:cNvPr>
          <p:cNvSpPr txBox="1"/>
          <p:nvPr/>
        </p:nvSpPr>
        <p:spPr>
          <a:xfrm>
            <a:off x="259360" y="1162686"/>
            <a:ext cx="5077548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Model Collapse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 Overall Process of Model Collapse 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Related Work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Causes of Model Collapse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Evaluation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38335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0668-C0F7-A2A5-7217-23957449B604}"/>
              </a:ext>
            </a:extLst>
          </p:cNvPr>
          <p:cNvSpPr txBox="1"/>
          <p:nvPr/>
        </p:nvSpPr>
        <p:spPr>
          <a:xfrm>
            <a:off x="341739" y="598979"/>
            <a:ext cx="8802261" cy="17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Single dimensional Gaussian case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그러나 해당 실험에서는 오리지널 데이터의 분포는 정규분포로 가정하지만</a:t>
            </a:r>
            <a:r>
              <a:rPr lang="en-US" altLang="ko-KR" b="1" dirty="0"/>
              <a:t>, </a:t>
            </a:r>
            <a:r>
              <a:rPr lang="ko-KR" altLang="en-US" b="1" dirty="0"/>
              <a:t>이후 샘플링을 통해 추출한 </a:t>
            </a:r>
            <a:r>
              <a:rPr lang="en-US" altLang="ko-KR" b="1" dirty="0"/>
              <a:t>n</a:t>
            </a:r>
            <a:r>
              <a:rPr lang="ko-KR" altLang="en-US" b="1" dirty="0"/>
              <a:t>번째 생성 데이터는 감마분포를 가정한다</a:t>
            </a:r>
            <a:r>
              <a:rPr lang="en-US" altLang="ko-KR" b="1" dirty="0"/>
              <a:t>.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361D14-0D7B-72AE-1276-19456F4D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59" y="2566337"/>
            <a:ext cx="7654082" cy="37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0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0668-C0F7-A2A5-7217-23957449B604}"/>
              </a:ext>
            </a:extLst>
          </p:cNvPr>
          <p:cNvSpPr txBox="1"/>
          <p:nvPr/>
        </p:nvSpPr>
        <p:spPr>
          <a:xfrm>
            <a:off x="341739" y="598979"/>
            <a:ext cx="8802261" cy="17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Single dimensional Gaussian case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그러나 해당 실험에서는 오리지널 데이터의 분포는 정규분포로 가정하지만</a:t>
            </a:r>
            <a:r>
              <a:rPr lang="en-US" altLang="ko-KR" b="1" dirty="0"/>
              <a:t>, </a:t>
            </a:r>
            <a:r>
              <a:rPr lang="ko-KR" altLang="en-US" b="1" dirty="0"/>
              <a:t>이후 샘플링을 통해 추출한 </a:t>
            </a:r>
            <a:r>
              <a:rPr lang="en-US" altLang="ko-KR" b="1" dirty="0"/>
              <a:t>n</a:t>
            </a:r>
            <a:r>
              <a:rPr lang="ko-KR" altLang="en-US" b="1" dirty="0"/>
              <a:t>번째 생성 데이터는 감마분포를 가정한다</a:t>
            </a:r>
            <a:r>
              <a:rPr lang="en-US" altLang="ko-KR" b="1" dirty="0"/>
              <a:t>.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0D0BCE-4264-64B1-F98E-180831F5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47" y="2474403"/>
            <a:ext cx="3012722" cy="6295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2743F9-05BD-15FA-3948-21F08EAB8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8" y="2608190"/>
            <a:ext cx="361950" cy="361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356BE9-AB57-84C0-BBC7-F7DBEF4E0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442" y="2622477"/>
            <a:ext cx="304800" cy="333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C6D52D-B5D8-D55D-8DE5-C55ECC316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95" y="3231306"/>
            <a:ext cx="8802261" cy="10899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9478F2-0647-644C-6A76-C4A6C5768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50" y="4568120"/>
            <a:ext cx="5600700" cy="7334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19CC82-7B5C-E025-652B-2F955667D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095" y="5685551"/>
            <a:ext cx="50768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Theoretical Intuition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20668-C0F7-A2A5-7217-23957449B604}"/>
              </a:ext>
            </a:extLst>
          </p:cNvPr>
          <p:cNvSpPr txBox="1"/>
          <p:nvPr/>
        </p:nvSpPr>
        <p:spPr>
          <a:xfrm>
            <a:off x="341739" y="598979"/>
            <a:ext cx="9162988" cy="577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Single dimensional Gaussian case</a:t>
            </a: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i="0" dirty="0">
                <a:effectLst/>
                <a:latin typeface="ui-sans-serif"/>
              </a:rPr>
              <a:t>n</a:t>
            </a:r>
            <a:r>
              <a:rPr lang="ko-KR" altLang="en-US" sz="1600" b="1" i="0" dirty="0">
                <a:effectLst/>
                <a:latin typeface="ui-sans-serif"/>
              </a:rPr>
              <a:t>이 증가할 수록 각 샘플 데이터가 갖는 분산이 선형적으로 발산한다는 사실을 알 수 있다</a:t>
            </a:r>
            <a:r>
              <a:rPr lang="en-US" altLang="ko-KR" sz="1600" b="1" i="0" dirty="0">
                <a:effectLst/>
                <a:latin typeface="ui-sans-serif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i="0" dirty="0">
                <a:effectLst/>
                <a:latin typeface="ui-sans-serif"/>
              </a:rPr>
              <a:t>초기 데이터가 가지고 있던 정보</a:t>
            </a:r>
            <a:r>
              <a:rPr lang="en-US" altLang="ko-KR" sz="1600" b="1" i="0" dirty="0">
                <a:effectLst/>
                <a:latin typeface="ui-sans-serif"/>
              </a:rPr>
              <a:t>(</a:t>
            </a:r>
            <a:r>
              <a:rPr lang="ko-KR" altLang="en-US" sz="1600" b="1" dirty="0">
                <a:latin typeface="ui-sans-serif"/>
              </a:rPr>
              <a:t>분포의 꼬리 부분</a:t>
            </a:r>
            <a:r>
              <a:rPr lang="en-US" altLang="ko-KR" sz="1600" b="1" dirty="0">
                <a:latin typeface="ui-sans-serif"/>
              </a:rPr>
              <a:t>)</a:t>
            </a:r>
            <a:r>
              <a:rPr lang="ko-KR" altLang="en-US" sz="1600" b="1" dirty="0">
                <a:latin typeface="ui-sans-serif"/>
              </a:rPr>
              <a:t>을 </a:t>
            </a:r>
            <a:r>
              <a:rPr lang="ko-KR" altLang="en-US" sz="1600" b="1" i="0" dirty="0">
                <a:effectLst/>
                <a:latin typeface="ui-sans-serif"/>
              </a:rPr>
              <a:t>점차 소실하고 점차 평평해짐을 알 수 있다</a:t>
            </a:r>
            <a:r>
              <a:rPr lang="en-US" altLang="ko-KR" sz="1600" b="1" i="0" dirty="0">
                <a:effectLst/>
                <a:latin typeface="ui-sans-serif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ui-sans-serif"/>
            </a:endParaRPr>
          </a:p>
          <a:p>
            <a:pPr>
              <a:lnSpc>
                <a:spcPct val="150000"/>
              </a:lnSpc>
            </a:pPr>
            <a:endParaRPr lang="en-US" altLang="ko-KR" b="0" i="0" dirty="0">
              <a:effectLst/>
              <a:latin typeface="ui-sans-serif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ui-sans-serif"/>
            </a:endParaRPr>
          </a:p>
          <a:p>
            <a:pPr>
              <a:lnSpc>
                <a:spcPct val="150000"/>
              </a:lnSpc>
            </a:pPr>
            <a:endParaRPr lang="en-US" altLang="ko-KR" b="0" i="0" dirty="0">
              <a:effectLst/>
              <a:latin typeface="ui-sans-serif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ui-sans-serif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ui-sans-serif"/>
              </a:rPr>
              <a:t>→ </a:t>
            </a:r>
            <a:r>
              <a:rPr lang="ko-KR" altLang="en-US" b="0" i="0" dirty="0">
                <a:effectLst/>
                <a:latin typeface="ui-sans-serif"/>
              </a:rPr>
              <a:t>분산이 커지면서</a:t>
            </a:r>
            <a:r>
              <a:rPr lang="en-US" altLang="ko-KR" b="0" i="0" dirty="0">
                <a:effectLst/>
                <a:latin typeface="ui-sans-serif"/>
              </a:rPr>
              <a:t>, </a:t>
            </a:r>
            <a:r>
              <a:rPr lang="ko-KR" altLang="en-US" b="0" i="0" dirty="0">
                <a:effectLst/>
                <a:latin typeface="ui-sans-serif"/>
              </a:rPr>
              <a:t>발생확률 </a:t>
            </a:r>
            <a:r>
              <a:rPr lang="ko-KR" altLang="en-US" b="0" i="0" dirty="0" err="1">
                <a:effectLst/>
                <a:latin typeface="ui-sans-serif"/>
              </a:rPr>
              <a:t>기댓값이</a:t>
            </a:r>
            <a:r>
              <a:rPr lang="ko-KR" altLang="en-US" b="0" i="0" dirty="0">
                <a:effectLst/>
                <a:latin typeface="ui-sans-serif"/>
              </a:rPr>
              <a:t> </a:t>
            </a:r>
            <a:r>
              <a:rPr lang="en-US" altLang="ko-KR" b="0" i="0" dirty="0">
                <a:effectLst/>
                <a:latin typeface="ui-sans-serif"/>
              </a:rPr>
              <a:t>1</a:t>
            </a:r>
            <a:r>
              <a:rPr lang="ko-KR" altLang="en-US" b="0" i="0" dirty="0">
                <a:effectLst/>
                <a:latin typeface="ui-sans-serif"/>
              </a:rPr>
              <a:t>을 넘지 못하는 꼬리영역이 점차 증가한다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ui-sans-serif"/>
              </a:rPr>
              <a:t>→ </a:t>
            </a:r>
            <a:r>
              <a:rPr lang="ko-KR" altLang="en-US" b="0" i="0" dirty="0">
                <a:effectLst/>
                <a:latin typeface="ui-sans-serif"/>
              </a:rPr>
              <a:t>평균만 살짝 솟은 유니폼 분포</a:t>
            </a:r>
            <a:endParaRPr lang="en-US" altLang="ko-KR" b="0" i="0" dirty="0">
              <a:effectLst/>
              <a:latin typeface="ui-sans-serif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ui-sans-serif"/>
              </a:rPr>
              <a:t>→ </a:t>
            </a:r>
            <a:r>
              <a:rPr lang="ko-KR" altLang="en-US" b="0" i="0" dirty="0">
                <a:effectLst/>
                <a:latin typeface="ui-sans-serif"/>
              </a:rPr>
              <a:t>학습이 반복될 수록 </a:t>
            </a:r>
            <a:r>
              <a:rPr lang="en-US" altLang="ko-KR" b="0" i="0" dirty="0">
                <a:effectLst/>
                <a:latin typeface="ui-sans-serif"/>
              </a:rPr>
              <a:t>cut-off</a:t>
            </a:r>
            <a:r>
              <a:rPr lang="ko-KR" altLang="en-US" b="0" i="0" dirty="0">
                <a:effectLst/>
                <a:latin typeface="ui-sans-serif"/>
              </a:rPr>
              <a:t>가 심해지고</a:t>
            </a:r>
            <a:r>
              <a:rPr lang="en-US" altLang="ko-KR" b="0" i="0" dirty="0">
                <a:effectLst/>
                <a:latin typeface="ui-sans-serif"/>
              </a:rPr>
              <a:t>, </a:t>
            </a:r>
            <a:r>
              <a:rPr lang="en-US" altLang="ko-KR" b="0" i="0" dirty="0" err="1">
                <a:effectLst/>
                <a:latin typeface="ui-sans-serif"/>
              </a:rPr>
              <a:t>X^</a:t>
            </a:r>
            <a:r>
              <a:rPr lang="en-US" altLang="ko-KR" dirty="0" err="1">
                <a:latin typeface="ui-sans-serif"/>
              </a:rPr>
              <a:t>n</a:t>
            </a:r>
            <a:r>
              <a:rPr lang="ko-KR" altLang="en-US" b="0" i="0" dirty="0">
                <a:effectLst/>
                <a:latin typeface="ui-sans-serif"/>
              </a:rPr>
              <a:t>데이터의 분포는 델타함수에 가까운 형태로 변화한다</a:t>
            </a:r>
            <a:r>
              <a:rPr lang="en-US" altLang="ko-KR" dirty="0">
                <a:latin typeface="ui-sans-serif"/>
              </a:rPr>
              <a:t>.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19CC82-7B5C-E025-652B-2F955667D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907" y="3277116"/>
            <a:ext cx="5387942" cy="7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6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D4DE1-1681-582C-581B-5BE7335A7FA5}"/>
              </a:ext>
            </a:extLst>
          </p:cNvPr>
          <p:cNvSpPr txBox="1"/>
          <p:nvPr/>
        </p:nvSpPr>
        <p:spPr>
          <a:xfrm>
            <a:off x="358517" y="1099964"/>
            <a:ext cx="8131141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GMMs</a:t>
            </a:r>
            <a:r>
              <a:rPr lang="fr-FR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fr-FR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Gaussian</a:t>
            </a:r>
            <a:r>
              <a:rPr lang="fr-FR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Mixture </a:t>
            </a:r>
            <a:r>
              <a:rPr lang="fr-FR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Models</a:t>
            </a:r>
            <a:r>
              <a:rPr lang="fr-FR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VAEs</a:t>
            </a:r>
            <a:r>
              <a:rPr lang="fr-FR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fr-FR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Variational</a:t>
            </a:r>
            <a:r>
              <a:rPr lang="fr-FR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fr-FR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Autoencoders</a:t>
            </a:r>
            <a:r>
              <a:rPr lang="fr-FR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7A428C-93CB-A9BA-AB9D-E37271EC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7" y="1566956"/>
            <a:ext cx="8489658" cy="2127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93DA61-607C-B830-48E5-F290A866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45" y="4160996"/>
            <a:ext cx="7669161" cy="21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D4DE1-1681-582C-581B-5BE7335A7FA5}"/>
              </a:ext>
            </a:extLst>
          </p:cNvPr>
          <p:cNvSpPr txBox="1"/>
          <p:nvPr/>
        </p:nvSpPr>
        <p:spPr>
          <a:xfrm>
            <a:off x="329021" y="635395"/>
            <a:ext cx="813114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VAEs</a:t>
            </a:r>
            <a:r>
              <a:rPr lang="fr-FR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fr-FR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Variational</a:t>
            </a:r>
            <a:r>
              <a:rPr lang="fr-FR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fr-FR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Autoencoders</a:t>
            </a:r>
            <a:r>
              <a:rPr lang="fr-FR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7BA724-A03C-202F-8798-CC8B40C8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191" y="2172929"/>
            <a:ext cx="4541435" cy="33948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3DA6B9-25F6-D3A9-BAC9-AE0FDD3D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74" y="2035277"/>
            <a:ext cx="4394528" cy="40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243280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D4DE1-1681-582C-581B-5BE7335A7FA5}"/>
              </a:ext>
            </a:extLst>
          </p:cNvPr>
          <p:cNvSpPr txBox="1"/>
          <p:nvPr/>
        </p:nvSpPr>
        <p:spPr>
          <a:xfrm>
            <a:off x="329021" y="635395"/>
            <a:ext cx="813114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7BA724-A03C-202F-8798-CC8B40C8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191" y="2172929"/>
            <a:ext cx="4541435" cy="33948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3DA6B9-25F6-D3A9-BAC9-AE0FDD3D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74" y="2035277"/>
            <a:ext cx="4394528" cy="40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16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06903-6C1A-6430-62C9-DCF68F67A8E8}"/>
              </a:ext>
            </a:extLst>
          </p:cNvPr>
          <p:cNvSpPr txBox="1"/>
          <p:nvPr/>
        </p:nvSpPr>
        <p:spPr>
          <a:xfrm>
            <a:off x="329021" y="635395"/>
            <a:ext cx="813114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LLMs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026C98-BC45-8A1F-CA20-5E6FD769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72" y="1990082"/>
            <a:ext cx="8286754" cy="3407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2C0888-9565-9636-E177-D58A6373A5E7}"/>
              </a:ext>
            </a:extLst>
          </p:cNvPr>
          <p:cNvSpPr txBox="1"/>
          <p:nvPr/>
        </p:nvSpPr>
        <p:spPr>
          <a:xfrm>
            <a:off x="419574" y="307709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2742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06903-6C1A-6430-62C9-DCF68F67A8E8}"/>
              </a:ext>
            </a:extLst>
          </p:cNvPr>
          <p:cNvSpPr txBox="1"/>
          <p:nvPr/>
        </p:nvSpPr>
        <p:spPr>
          <a:xfrm>
            <a:off x="329021" y="635395"/>
            <a:ext cx="813114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LLMs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EB2DA8-8555-C8E4-625B-3A9609A9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39" y="1897300"/>
            <a:ext cx="8136521" cy="4127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E947A-86D4-A480-13F6-712BC6D4017F}"/>
              </a:ext>
            </a:extLst>
          </p:cNvPr>
          <p:cNvSpPr txBox="1"/>
          <p:nvPr/>
        </p:nvSpPr>
        <p:spPr>
          <a:xfrm>
            <a:off x="419574" y="307709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11269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06903-6C1A-6430-62C9-DCF68F67A8E8}"/>
              </a:ext>
            </a:extLst>
          </p:cNvPr>
          <p:cNvSpPr txBox="1"/>
          <p:nvPr/>
        </p:nvSpPr>
        <p:spPr>
          <a:xfrm>
            <a:off x="329021" y="635395"/>
            <a:ext cx="813114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Pretrained-LLMs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EB2DA8-8555-C8E4-625B-3A9609A9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39" y="1897300"/>
            <a:ext cx="8136521" cy="4127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7D214-E5EF-240D-779F-FB0D9DE513C7}"/>
              </a:ext>
            </a:extLst>
          </p:cNvPr>
          <p:cNvSpPr txBox="1"/>
          <p:nvPr/>
        </p:nvSpPr>
        <p:spPr>
          <a:xfrm>
            <a:off x="419574" y="307709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365784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06903-6C1A-6430-62C9-DCF68F67A8E8}"/>
              </a:ext>
            </a:extLst>
          </p:cNvPr>
          <p:cNvSpPr txBox="1"/>
          <p:nvPr/>
        </p:nvSpPr>
        <p:spPr>
          <a:xfrm>
            <a:off x="329021" y="635395"/>
            <a:ext cx="813114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Pretrained-LLMs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0AD959-77C9-38D9-71A7-468EDFA5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4991"/>
            <a:ext cx="9906000" cy="3478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3232E-134B-E32E-74AC-9E439EA4F5D2}"/>
              </a:ext>
            </a:extLst>
          </p:cNvPr>
          <p:cNvSpPr txBox="1"/>
          <p:nvPr/>
        </p:nvSpPr>
        <p:spPr>
          <a:xfrm>
            <a:off x="419574" y="307709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28704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Model Collapse?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ADA83-BAD4-F04F-54B6-6A977B4D1498}"/>
              </a:ext>
            </a:extLst>
          </p:cNvPr>
          <p:cNvSpPr txBox="1"/>
          <p:nvPr/>
        </p:nvSpPr>
        <p:spPr>
          <a:xfrm>
            <a:off x="259359" y="1162686"/>
            <a:ext cx="9245367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Model Collapse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 degenerative process affecting generations of learned </a:t>
            </a: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generativemodels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where generated data end up polluting the training set of the next generation of models being trained </a:t>
            </a: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onpolluted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data, they then mis-perceive reality.</a:t>
            </a: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이전 세대의 생성 모델로부터 학습한 데이터를 사용해 생성모델 학습을 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반복적으로 시도할 때 모델에서 발생하는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퇴화적인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과정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생성된 데이터에 존재하는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Error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계속해서 누적되면서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다음 세대 모델의 </a:t>
            </a:r>
            <a:r>
              <a:rPr lang="en-US" altLang="ko-KR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TrainSet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오염시키는 현상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940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06903-6C1A-6430-62C9-DCF68F67A8E8}"/>
              </a:ext>
            </a:extLst>
          </p:cNvPr>
          <p:cNvSpPr txBox="1"/>
          <p:nvPr/>
        </p:nvSpPr>
        <p:spPr>
          <a:xfrm>
            <a:off x="329021" y="635395"/>
            <a:ext cx="813114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Repeating Phrases Pretrained-LLMs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380BF8-C9CB-97EC-0107-C6B15587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67" y="1689074"/>
            <a:ext cx="8249265" cy="4453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679CA-EA4C-A410-00BC-DF8BA6C4F68E}"/>
              </a:ext>
            </a:extLst>
          </p:cNvPr>
          <p:cNvSpPr txBox="1"/>
          <p:nvPr/>
        </p:nvSpPr>
        <p:spPr>
          <a:xfrm>
            <a:off x="419574" y="307709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69321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06903-6C1A-6430-62C9-DCF68F67A8E8}"/>
              </a:ext>
            </a:extLst>
          </p:cNvPr>
          <p:cNvSpPr txBox="1"/>
          <p:nvPr/>
        </p:nvSpPr>
        <p:spPr>
          <a:xfrm>
            <a:off x="419574" y="1638285"/>
            <a:ext cx="8131141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What is different with the arrival of LLMs is the scale at which such poisoning can happen once it is automated.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Preserving the ability of LLMs to model low-probability events is essential to the fairness of their predictions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 “first mover advantage” when it comes to training models such as LLMs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679CA-EA4C-A410-00BC-DF8BA6C4F68E}"/>
              </a:ext>
            </a:extLst>
          </p:cNvPr>
          <p:cNvSpPr txBox="1"/>
          <p:nvPr/>
        </p:nvSpPr>
        <p:spPr>
          <a:xfrm>
            <a:off x="419574" y="307709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1633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32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679CA-EA4C-A410-00BC-DF8BA6C4F68E}"/>
              </a:ext>
            </a:extLst>
          </p:cNvPr>
          <p:cNvSpPr txBox="1"/>
          <p:nvPr/>
        </p:nvSpPr>
        <p:spPr>
          <a:xfrm>
            <a:off x="419574" y="307709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19651E-CA0D-0DAF-4FF7-8E4C9AA45D18}"/>
              </a:ext>
            </a:extLst>
          </p:cNvPr>
          <p:cNvSpPr txBox="1"/>
          <p:nvPr/>
        </p:nvSpPr>
        <p:spPr>
          <a:xfrm>
            <a:off x="561288" y="2110234"/>
            <a:ext cx="8131141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needs to make sure that access to the original data source is preserved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dirty="0"/>
              <a:t>The need to distinguish data generated by LLMs from other data</a:t>
            </a: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It raises questions around the provenance of content that is crawled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2825135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EE753-999A-66C1-9505-1A20F4AA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 </a:t>
            </a:r>
            <a:fld id="{553FB9FB-B6CC-43D7-BDEA-106C6ECD8E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-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0145E-2D02-044A-7421-E0462B0349B0}"/>
              </a:ext>
            </a:extLst>
          </p:cNvPr>
          <p:cNvSpPr txBox="1"/>
          <p:nvPr/>
        </p:nvSpPr>
        <p:spPr>
          <a:xfrm>
            <a:off x="3998789" y="3316180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51871-920A-125D-7E37-E8C77EB5F51F}"/>
              </a:ext>
            </a:extLst>
          </p:cNvPr>
          <p:cNvSpPr txBox="1"/>
          <p:nvPr/>
        </p:nvSpPr>
        <p:spPr>
          <a:xfrm>
            <a:off x="285225" y="1058919"/>
            <a:ext cx="9387279" cy="21162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77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Model Collapse?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ADA83-BAD4-F04F-54B6-6A977B4D1498}"/>
              </a:ext>
            </a:extLst>
          </p:cNvPr>
          <p:cNvSpPr txBox="1"/>
          <p:nvPr/>
        </p:nvSpPr>
        <p:spPr>
          <a:xfrm>
            <a:off x="259360" y="1162686"/>
            <a:ext cx="610788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What will happen?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828FB5-92BD-66BE-076F-C23A586B5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27" y="2018620"/>
            <a:ext cx="6928346" cy="297175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0943A5A-3568-6D26-461F-D6A477AA745D}"/>
              </a:ext>
            </a:extLst>
          </p:cNvPr>
          <p:cNvSpPr/>
          <p:nvPr/>
        </p:nvSpPr>
        <p:spPr>
          <a:xfrm>
            <a:off x="4953000" y="3504500"/>
            <a:ext cx="2625004" cy="66482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6A18449-E191-01CC-C92A-25F7C2EF138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953000" y="4169328"/>
            <a:ext cx="944461" cy="1275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AFB5C0-DDDA-51AC-5585-5E75E04996E6}"/>
              </a:ext>
            </a:extLst>
          </p:cNvPr>
          <p:cNvSpPr txBox="1"/>
          <p:nvPr/>
        </p:nvSpPr>
        <p:spPr>
          <a:xfrm>
            <a:off x="945050" y="5445095"/>
            <a:ext cx="80159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Monte Carlo sampling should ideally be statistically close to the original, provided fitting and sampling procedures are perfect.</a:t>
            </a:r>
          </a:p>
        </p:txBody>
      </p:sp>
    </p:spTree>
    <p:extLst>
      <p:ext uri="{BB962C8B-B14F-4D97-AF65-F5344CB8AC3E}">
        <p14:creationId xmlns:p14="http://schemas.microsoft.com/office/powerpoint/2010/main" val="309047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259360" y="305057"/>
            <a:ext cx="938728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 Overall Process of Model Collapse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ADA83-BAD4-F04F-54B6-6A977B4D1498}"/>
              </a:ext>
            </a:extLst>
          </p:cNvPr>
          <p:cNvSpPr txBox="1"/>
          <p:nvPr/>
        </p:nvSpPr>
        <p:spPr>
          <a:xfrm>
            <a:off x="259359" y="1162686"/>
            <a:ext cx="911114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degenerative learning process 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models start forgetting improbable events over time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the model becomes poisoned with its own projection of reality.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17956C-0BE4-8B67-EF1E-BB4417C6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003" y="2629450"/>
            <a:ext cx="6656119" cy="39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Work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D4DE1-1681-582C-581B-5BE7335A7FA5}"/>
              </a:ext>
            </a:extLst>
          </p:cNvPr>
          <p:cNvSpPr txBox="1"/>
          <p:nvPr/>
        </p:nvSpPr>
        <p:spPr>
          <a:xfrm>
            <a:off x="358517" y="1099964"/>
            <a:ext cx="920493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Catastrophic Forgetting 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어떤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Task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수행하는 모델을 활용해 다른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Task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학습시킬 때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모델이 기존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과거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Task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대한 작업 수행 능력을 잃는 현상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358BA0-3E43-F3B4-B1B9-74BC7E34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91" y="2629814"/>
            <a:ext cx="7696538" cy="36019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2D8B43-9F74-0EFD-F618-68154EE5E295}"/>
              </a:ext>
            </a:extLst>
          </p:cNvPr>
          <p:cNvSpPr txBox="1"/>
          <p:nvPr/>
        </p:nvSpPr>
        <p:spPr>
          <a:xfrm>
            <a:off x="1104731" y="6300051"/>
            <a:ext cx="78353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Demonstration of catastrophic forgetting¹. Source: Attention-Based Selective Plasticity (</a:t>
            </a:r>
            <a:r>
              <a:rPr lang="en-US" altLang="ko-KR" sz="1200" dirty="0" err="1"/>
              <a:t>Kolouri</a:t>
            </a:r>
            <a:r>
              <a:rPr lang="en-US" altLang="ko-KR" sz="1200" dirty="0"/>
              <a:t> et al., 2019)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127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Work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D4DE1-1681-582C-581B-5BE7335A7FA5}"/>
              </a:ext>
            </a:extLst>
          </p:cNvPr>
          <p:cNvSpPr txBox="1"/>
          <p:nvPr/>
        </p:nvSpPr>
        <p:spPr>
          <a:xfrm>
            <a:off x="358517" y="1099964"/>
            <a:ext cx="920493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Continual Learning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지속적으로 들어오는 데이터 스트림을 학습하기 위한 방법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시간에 따라 데이터의 분포 혹은 데이터가 다루는 </a:t>
            </a: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Task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변화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7381E3-2D78-9549-6EF4-7DAA474B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" y="2791067"/>
            <a:ext cx="3970903" cy="1985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1D5426-9831-6AFA-C2F3-3CD0C1CD2796}"/>
              </a:ext>
            </a:extLst>
          </p:cNvPr>
          <p:cNvSpPr txBox="1"/>
          <p:nvPr/>
        </p:nvSpPr>
        <p:spPr>
          <a:xfrm>
            <a:off x="1362804" y="4871131"/>
            <a:ext cx="2061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Continual Learning 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ED21ED-C1BE-0356-3A53-5DC3F96D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822" y="2697467"/>
            <a:ext cx="5065311" cy="2172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A6BA7B-D3FF-1B86-4F80-6BFC7246E020}"/>
              </a:ext>
            </a:extLst>
          </p:cNvPr>
          <p:cNvSpPr txBox="1"/>
          <p:nvPr/>
        </p:nvSpPr>
        <p:spPr>
          <a:xfrm>
            <a:off x="6389206" y="5310406"/>
            <a:ext cx="186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Model</a:t>
            </a:r>
            <a:r>
              <a:rPr lang="ko-KR" altLang="en-US" b="1" dirty="0"/>
              <a:t> </a:t>
            </a:r>
            <a:r>
              <a:rPr lang="en-US" altLang="ko-KR" b="1" dirty="0" err="1"/>
              <a:t>Collapes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557831-B6C6-E32B-3DFA-D3E546B7F74C}"/>
              </a:ext>
            </a:extLst>
          </p:cNvPr>
          <p:cNvSpPr txBox="1"/>
          <p:nvPr/>
        </p:nvSpPr>
        <p:spPr>
          <a:xfrm>
            <a:off x="1110085" y="5246637"/>
            <a:ext cx="2567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Catastrophic Forgetting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1A54AB-D2EF-C31B-3A72-885DCE002715}"/>
              </a:ext>
            </a:extLst>
          </p:cNvPr>
          <p:cNvSpPr txBox="1"/>
          <p:nvPr/>
        </p:nvSpPr>
        <p:spPr>
          <a:xfrm>
            <a:off x="5442575" y="4947393"/>
            <a:ext cx="375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effectLst/>
              </a:rPr>
              <a:t>Learning with Generational Data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DE6BA8-3382-79BF-2934-6CD30111A413}"/>
              </a:ext>
            </a:extLst>
          </p:cNvPr>
          <p:cNvSpPr txBox="1"/>
          <p:nvPr/>
        </p:nvSpPr>
        <p:spPr>
          <a:xfrm>
            <a:off x="224843" y="5895247"/>
            <a:ext cx="9472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Our work examines a particular scenario in which the changed data distributions arise from the model itself, as a result of training in the previous iteration.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362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Work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D4DE1-1681-582C-581B-5BE7335A7FA5}"/>
              </a:ext>
            </a:extLst>
          </p:cNvPr>
          <p:cNvSpPr txBox="1"/>
          <p:nvPr/>
        </p:nvSpPr>
        <p:spPr>
          <a:xfrm>
            <a:off x="358518" y="1099964"/>
            <a:ext cx="827375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Adversarial Attacks</a:t>
            </a:r>
          </a:p>
          <a:p>
            <a:pPr>
              <a:lnSpc>
                <a:spcPct val="150000"/>
              </a:lnSpc>
            </a:pP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악의적인 데이터를 생성하여 딥러닝 모델에 </a:t>
            </a:r>
            <a:r>
              <a:rPr lang="ko-KR" altLang="en-US" b="1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오분류를</a:t>
            </a:r>
            <a:r>
              <a:rPr lang="ko-KR" altLang="en-US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발생시키는 공격 방법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3EB280-0CB0-910A-1A82-E50FAA07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4" y="4748346"/>
            <a:ext cx="4064327" cy="175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5D4A2E-9EB0-79BB-380B-08D18C1BB7B2}"/>
              </a:ext>
            </a:extLst>
          </p:cNvPr>
          <p:cNvSpPr txBox="1"/>
          <p:nvPr/>
        </p:nvSpPr>
        <p:spPr>
          <a:xfrm>
            <a:off x="358518" y="4215849"/>
            <a:ext cx="331457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Evasion Attack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E70441-D4D9-8AED-777F-14436220C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6" y="2377564"/>
            <a:ext cx="4002422" cy="196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61A1F0-7F23-7310-FC0D-D4E562D1175C}"/>
              </a:ext>
            </a:extLst>
          </p:cNvPr>
          <p:cNvSpPr txBox="1"/>
          <p:nvPr/>
        </p:nvSpPr>
        <p:spPr>
          <a:xfrm>
            <a:off x="358518" y="1959480"/>
            <a:ext cx="331457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Poisoning Attack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61C69A-2E98-EEB2-F265-FE0CBD695F00}"/>
              </a:ext>
            </a:extLst>
          </p:cNvPr>
          <p:cNvSpPr txBox="1"/>
          <p:nvPr/>
        </p:nvSpPr>
        <p:spPr>
          <a:xfrm>
            <a:off x="4869809" y="2013426"/>
            <a:ext cx="331457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Model </a:t>
            </a:r>
            <a:r>
              <a:rPr lang="en-US" altLang="ko-KR" b="1" i="0" dirty="0" err="1">
                <a:solidFill>
                  <a:srgbClr val="666666"/>
                </a:solidFill>
                <a:effectLst/>
                <a:latin typeface="Noto Sans KR"/>
              </a:rPr>
              <a:t>Extracion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 Attack</a:t>
            </a: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Inversion Attack</a:t>
            </a: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b="1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076" name="Picture 4" descr="ML Security with the Adversarial Robustness Toolbox | by Kedion | Medium">
            <a:extLst>
              <a:ext uri="{FF2B5EF4-FFF2-40B4-BE49-F238E27FC236}">
                <a16:creationId xmlns:a16="http://schemas.microsoft.com/office/drawing/2014/main" id="{EDD1BBD6-E5B4-28B0-5678-154D582C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391" y="3011506"/>
            <a:ext cx="4064326" cy="348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6CBB60-0EFA-6597-45F8-E22066C8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53FB9FB-B6CC-43D7-BDEA-106C6ECD8EA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401FC-BB83-32D9-4638-2482BAFBD2B2}"/>
              </a:ext>
            </a:extLst>
          </p:cNvPr>
          <p:cNvSpPr txBox="1"/>
          <p:nvPr/>
        </p:nvSpPr>
        <p:spPr>
          <a:xfrm>
            <a:off x="176169" y="419449"/>
            <a:ext cx="938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Work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D4DE1-1681-582C-581B-5BE7335A7FA5}"/>
              </a:ext>
            </a:extLst>
          </p:cNvPr>
          <p:cNvSpPr txBox="1"/>
          <p:nvPr/>
        </p:nvSpPr>
        <p:spPr>
          <a:xfrm>
            <a:off x="358517" y="1099964"/>
            <a:ext cx="813114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Data Poisoning in Generative Models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16E6D2-F81B-10DA-1687-44807C38D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564" y="1711551"/>
            <a:ext cx="4142871" cy="3162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250E3D-381B-7C81-ADA8-0D7E840C3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31" y="5004874"/>
            <a:ext cx="7285126" cy="15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11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717171"/>
      </a:dk2>
      <a:lt2>
        <a:srgbClr val="E7E6E6"/>
      </a:lt2>
      <a:accent1>
        <a:srgbClr val="0D326F"/>
      </a:accent1>
      <a:accent2>
        <a:srgbClr val="A40F16"/>
      </a:accent2>
      <a:accent3>
        <a:srgbClr val="B5B5B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0C0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717171"/>
      </a:dk2>
      <a:lt2>
        <a:srgbClr val="E7E6E6"/>
      </a:lt2>
      <a:accent1>
        <a:srgbClr val="0D326F"/>
      </a:accent1>
      <a:accent2>
        <a:srgbClr val="A40F16"/>
      </a:accent2>
      <a:accent3>
        <a:srgbClr val="B5B5B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0C0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1665</TotalTime>
  <Words>1134</Words>
  <Application>Microsoft Office PowerPoint</Application>
  <PresentationFormat>A4 용지(210x297mm)</PresentationFormat>
  <Paragraphs>236</Paragraphs>
  <Slides>33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Noto Sans KR</vt:lpstr>
      <vt:lpstr>ui-sans-serif</vt:lpstr>
      <vt:lpstr>맑은 고딕</vt:lpstr>
      <vt:lpstr>Arial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김영훈</dc:creator>
  <cp:lastModifiedBy>임수영</cp:lastModifiedBy>
  <cp:revision>8</cp:revision>
  <dcterms:created xsi:type="dcterms:W3CDTF">2023-01-09T00:48:24Z</dcterms:created>
  <dcterms:modified xsi:type="dcterms:W3CDTF">2023-06-30T05:19:15Z</dcterms:modified>
</cp:coreProperties>
</file>